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970" y="30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A1EC-70B5-4461-8B04-7AAC22D8D4F2}" type="datetimeFigureOut">
              <a:rPr lang="sv-SE" smtClean="0"/>
              <a:pPr/>
              <a:t>2017-06-13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www.eriksbergs-efsa.s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16000" y="1890316"/>
            <a:ext cx="7524624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En unik möjlighet att kryssa med Efsa och Kulturbåtarnas</a:t>
            </a:r>
          </a:p>
          <a:p>
            <a:pPr algn="ctr"/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”M/S NYA 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SKÄRGÅRDEN” 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på en tredagarstur </a:t>
            </a:r>
          </a:p>
          <a:p>
            <a:pPr algn="ctr"/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från Strömstad till Göteborg i 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juli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endParaRPr lang="sv-SE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”Efsa” anordnar tillsammans med ”Kulturbåtarna” denna fantastiska tur där </a:t>
            </a: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 startar med buss från Eriksberg den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12 juli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till Strömstad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mönstrar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på </a:t>
            </a: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”Nya Skärgården” för att under tre dagar ta oss hela vägen genom </a:t>
            </a: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Bohusläns vackra skärgård. Vi övernattar på de två kanonhotellen  </a:t>
            </a: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Hotell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Tanumstrand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och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Gullmarsstrand. </a:t>
            </a:r>
            <a:endParaRPr lang="sv-S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b="1" u="sng" dirty="0" smtClean="0">
                <a:solidFill>
                  <a:srgbClr val="FF0000"/>
                </a:solidFill>
              </a:rPr>
              <a:t>Ni får gärna </a:t>
            </a:r>
            <a:r>
              <a:rPr lang="sv-SE" b="1" u="sng" dirty="0" smtClean="0">
                <a:solidFill>
                  <a:srgbClr val="FF0000"/>
                </a:solidFill>
              </a:rPr>
              <a:t>ta med er vänner som betalar samma pris.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sv-SE" sz="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3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Typ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av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aktivitet.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	Båttur genom vårt vackra Bohusläns skärgård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		med strandhugg  som</a:t>
            </a:r>
            <a:r>
              <a:rPr lang="sv-SE" sz="1400" dirty="0" smtClean="0">
                <a:solidFill>
                  <a:schemeClr val="accent1">
                    <a:lumMod val="75000"/>
                  </a:schemeClr>
                </a:solidFill>
              </a:rPr>
              <a:t> Koster, Smögen, Marstrand.</a:t>
            </a:r>
          </a:p>
          <a:p>
            <a:endParaRPr lang="sv-SE" sz="5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   Datum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.  			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12 – 14 juli</a:t>
            </a:r>
            <a:endParaRPr lang="sv-SE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5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Starttid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.		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07.40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med buss från Eriksberg till Strömstad.</a:t>
            </a:r>
          </a:p>
          <a:p>
            <a:r>
              <a:rPr lang="sv-SE" sz="5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Beräknad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sluttid.	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Hemkomst till Eriksberg den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14 juli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. Ca. kl. 18-19.</a:t>
            </a:r>
          </a:p>
          <a:p>
            <a:endParaRPr lang="sv-SE" sz="5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Transport som ingår:	Buss från Göteborg till Strömstad ingår.</a:t>
            </a:r>
            <a:r>
              <a:rPr lang="sv-SE" sz="500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endParaRPr lang="sv-SE" sz="500" i="1" dirty="0">
              <a:solidFill>
                <a:srgbClr val="FF0000"/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Förtäring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som ingår.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Halvpension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frukost och luncher</a:t>
            </a:r>
            <a:endParaRPr lang="sv-SE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Dryck tillkommer.		Köpes i båtrestaurangen (baren)</a:t>
            </a:r>
            <a:endParaRPr lang="sv-SE" sz="1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Pris/person.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sv-SE" b="1" dirty="0" smtClean="0">
                <a:solidFill>
                  <a:srgbClr val="FF0000"/>
                </a:solidFill>
              </a:rPr>
              <a:t>3 295kr/pp</a:t>
            </a:r>
            <a:r>
              <a:rPr lang="sv-SE" b="1" dirty="0" smtClean="0">
                <a:solidFill>
                  <a:srgbClr val="FF0000"/>
                </a:solidFill>
              </a:rPr>
              <a:t>.  </a:t>
            </a:r>
            <a:r>
              <a:rPr lang="sv-SE" sz="1400" b="1" dirty="0" smtClean="0">
                <a:solidFill>
                  <a:srgbClr val="FF0000"/>
                </a:solidFill>
              </a:rPr>
              <a:t>(handpeng 300 </a:t>
            </a:r>
            <a:r>
              <a:rPr lang="sv-SE" sz="1400" b="1" dirty="0" err="1" smtClean="0">
                <a:solidFill>
                  <a:srgbClr val="FF0000"/>
                </a:solidFill>
              </a:rPr>
              <a:t>kr/pp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 smtClean="0">
                <a:solidFill>
                  <a:srgbClr val="FF0000"/>
                </a:solidFill>
              </a:rPr>
              <a:t>som </a:t>
            </a:r>
            <a:r>
              <a:rPr lang="sv-SE" sz="1400" b="1" dirty="0" smtClean="0">
                <a:solidFill>
                  <a:srgbClr val="FF0000"/>
                </a:solidFill>
              </a:rPr>
              <a:t>är bindande)</a:t>
            </a:r>
          </a:p>
          <a:p>
            <a:r>
              <a:rPr lang="sv-SE" sz="1000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sv-SE" sz="1200" b="1" dirty="0" smtClean="0">
                <a:solidFill>
                  <a:srgbClr val="FF0000"/>
                </a:solidFill>
              </a:rPr>
              <a:t>(enkelrumstillägg 2 x 300 kr</a:t>
            </a:r>
            <a:r>
              <a:rPr lang="sv-SE" sz="12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sv-SE" sz="1200" b="1" dirty="0" smtClean="0">
                <a:solidFill>
                  <a:srgbClr val="FF0000"/>
                </a:solidFill>
              </a:rPr>
              <a:t>	</a:t>
            </a:r>
            <a:r>
              <a:rPr lang="sv-SE" sz="1200" b="1" dirty="0" smtClean="0">
                <a:solidFill>
                  <a:srgbClr val="FF0000"/>
                </a:solidFill>
              </a:rPr>
              <a:t>	</a:t>
            </a:r>
            <a:r>
              <a:rPr lang="sv-SE" sz="2400" b="1" dirty="0" smtClean="0">
                <a:solidFill>
                  <a:srgbClr val="FF0000"/>
                </a:solidFill>
              </a:rPr>
              <a:t>OBS !! Ordinarie pris. 4 495 </a:t>
            </a:r>
            <a:r>
              <a:rPr lang="sv-SE" sz="2400" b="1" dirty="0" err="1" smtClean="0">
                <a:solidFill>
                  <a:srgbClr val="FF0000"/>
                </a:solidFill>
              </a:rPr>
              <a:t>kr/pp</a:t>
            </a:r>
            <a:endParaRPr lang="sv-SE" sz="2400" b="1" dirty="0" smtClean="0">
              <a:solidFill>
                <a:srgbClr val="FF0000"/>
              </a:solidFill>
            </a:endParaRPr>
          </a:p>
          <a:p>
            <a:endParaRPr lang="sv-SE" sz="1200" b="1" u="sng" dirty="0" smtClean="0">
              <a:solidFill>
                <a:srgbClr val="FF0000"/>
              </a:solidFill>
            </a:endParaRPr>
          </a:p>
          <a:p>
            <a:r>
              <a:rPr lang="sv-SE" sz="1600" b="1" dirty="0" smtClean="0">
                <a:solidFill>
                  <a:srgbClr val="FF0000"/>
                </a:solidFill>
              </a:rPr>
              <a:t>         </a:t>
            </a:r>
            <a:r>
              <a:rPr lang="sv-SE" sz="1700" b="1" u="sng" dirty="0" smtClean="0">
                <a:solidFill>
                  <a:srgbClr val="FF0000"/>
                </a:solidFill>
              </a:rPr>
              <a:t>Sista anmälningsdag </a:t>
            </a:r>
            <a:r>
              <a:rPr lang="sv-SE" sz="1700" b="1" u="sng" dirty="0" smtClean="0">
                <a:solidFill>
                  <a:srgbClr val="FF0000"/>
                </a:solidFill>
              </a:rPr>
              <a:t>28 </a:t>
            </a:r>
            <a:r>
              <a:rPr lang="sv-SE" sz="1700" b="1" u="sng" dirty="0" err="1" smtClean="0">
                <a:solidFill>
                  <a:srgbClr val="FF0000"/>
                </a:solidFill>
              </a:rPr>
              <a:t>junii</a:t>
            </a:r>
            <a:r>
              <a:rPr lang="sv-SE" sz="1700" b="1" u="sng" dirty="0" smtClean="0">
                <a:solidFill>
                  <a:srgbClr val="FF0000"/>
                </a:solidFill>
              </a:rPr>
              <a:t>. Anmälan endast genom hemsidan </a:t>
            </a:r>
            <a:r>
              <a:rPr lang="sv-SE" sz="1600" dirty="0" smtClean="0">
                <a:solidFill>
                  <a:schemeClr val="tx2">
                    <a:lumMod val="50000"/>
                  </a:schemeClr>
                </a:solidFill>
              </a:rPr>
              <a:t>				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</a:p>
          <a:p>
            <a:pPr algn="ctr"/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Handpeng sätts </a:t>
            </a:r>
            <a:r>
              <a:rPr lang="sv-SE" sz="2000" b="1" u="sng" dirty="0" smtClean="0">
                <a:solidFill>
                  <a:srgbClr val="FF0000"/>
                </a:solidFill>
              </a:rPr>
              <a:t>omgående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 in efter  </a:t>
            </a:r>
            <a:r>
              <a:rPr lang="sv-SE" sz="1600" b="1" u="sng" dirty="0" smtClean="0">
                <a:solidFill>
                  <a:srgbClr val="FF0000"/>
                </a:solidFill>
              </a:rPr>
              <a:t>bokningsbekräftelse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 på vårt </a:t>
            </a:r>
          </a:p>
          <a:p>
            <a:pPr algn="ctr"/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bankgiro. 124-7162.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</a:t>
            </a:r>
            <a:endParaRPr lang="sv-SE" sz="1200" dirty="0">
              <a:solidFill>
                <a:srgbClr val="FF0000"/>
              </a:solidFill>
            </a:endParaRPr>
          </a:p>
          <a:p>
            <a:pPr algn="ctr"/>
            <a:endParaRPr lang="sv-SE" sz="500" b="1" u="sng" dirty="0" smtClean="0">
              <a:solidFill>
                <a:srgbClr val="FF0000"/>
              </a:solidFill>
            </a:endParaRPr>
          </a:p>
          <a:p>
            <a:pPr algn="ctr"/>
            <a:r>
              <a:rPr lang="sv-SE" sz="1600" b="1" u="sng" dirty="0" smtClean="0">
                <a:solidFill>
                  <a:srgbClr val="FF0000"/>
                </a:solidFill>
              </a:rPr>
              <a:t>OBS !! Anmälan </a:t>
            </a:r>
            <a:r>
              <a:rPr lang="sv-SE" sz="1600" b="1" u="sng" dirty="0" smtClean="0">
                <a:solidFill>
                  <a:srgbClr val="FF0000"/>
                </a:solidFill>
              </a:rPr>
              <a:t>endast genom hemsidan.</a:t>
            </a:r>
            <a:r>
              <a:rPr lang="sv-SE" sz="1600" dirty="0" smtClean="0">
                <a:solidFill>
                  <a:srgbClr val="FF0000"/>
                </a:solidFill>
              </a:rPr>
              <a:t>   </a:t>
            </a:r>
            <a:r>
              <a:rPr lang="sv-SE" sz="1600" dirty="0" err="1" smtClean="0">
                <a:hlinkClick r:id="rId2"/>
              </a:rPr>
              <a:t>www.eriksbergs-efsa.se</a:t>
            </a:r>
            <a:endParaRPr lang="sv-SE" sz="1600" dirty="0" smtClean="0">
              <a:solidFill>
                <a:srgbClr val="3333FF"/>
              </a:solidFill>
            </a:endParaRPr>
          </a:p>
          <a:p>
            <a:r>
              <a:rPr lang="sv-SE" sz="2800" dirty="0" smtClean="0">
                <a:solidFill>
                  <a:srgbClr val="FF0000"/>
                </a:solidFill>
              </a:rPr>
              <a:t> </a:t>
            </a:r>
            <a:endParaRPr lang="sv-SE" dirty="0"/>
          </a:p>
        </p:txBody>
      </p:sp>
      <p:cxnSp>
        <p:nvCxnSpPr>
          <p:cNvPr id="6" name="Rak 5"/>
          <p:cNvCxnSpPr/>
          <p:nvPr/>
        </p:nvCxnSpPr>
        <p:spPr>
          <a:xfrm>
            <a:off x="108000" y="10368000"/>
            <a:ext cx="7236000" cy="0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1578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252239" y="1314252"/>
            <a:ext cx="0" cy="9145016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162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1332359" y="378148"/>
            <a:ext cx="6048672" cy="0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504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7309023" y="306140"/>
            <a:ext cx="0" cy="10153128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912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Ok.JPG"/>
          <p:cNvPicPr>
            <a:picLocks noChangeAspect="1"/>
          </p:cNvPicPr>
          <p:nvPr/>
        </p:nvPicPr>
        <p:blipFill>
          <a:blip r:embed="rId3" cstate="print">
            <a:lum bright="21000" contrast="19000"/>
          </a:blip>
          <a:stretch>
            <a:fillRect/>
          </a:stretch>
        </p:blipFill>
        <p:spPr>
          <a:xfrm>
            <a:off x="1114547" y="522164"/>
            <a:ext cx="4466284" cy="1749921"/>
          </a:xfrm>
          <a:prstGeom prst="rect">
            <a:avLst/>
          </a:prstGeom>
        </p:spPr>
      </p:pic>
      <p:sp>
        <p:nvSpPr>
          <p:cNvPr id="13" name="textruta 12"/>
          <p:cNvSpPr txBox="1"/>
          <p:nvPr/>
        </p:nvSpPr>
        <p:spPr>
          <a:xfrm>
            <a:off x="2412479" y="1962324"/>
            <a:ext cx="2797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>
                <a:solidFill>
                  <a:schemeClr val="bg1"/>
                </a:solidFill>
              </a:rPr>
              <a:t>M/S Nya Skärgården</a:t>
            </a:r>
            <a:endParaRPr lang="sv-SE" sz="1400" b="1" dirty="0">
              <a:solidFill>
                <a:schemeClr val="bg1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860751" y="2106340"/>
            <a:ext cx="9268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" dirty="0" smtClean="0">
                <a:solidFill>
                  <a:schemeClr val="bg1"/>
                </a:solidFill>
              </a:rPr>
              <a:t>Foto. Lennart Börjesson</a:t>
            </a:r>
            <a:endParaRPr lang="sv-SE" sz="600" dirty="0">
              <a:solidFill>
                <a:schemeClr val="bg1"/>
              </a:solidFill>
            </a:endParaRPr>
          </a:p>
        </p:txBody>
      </p:sp>
      <p:pic>
        <p:nvPicPr>
          <p:cNvPr id="16" name="Bildobjekt 15" descr="c751905e8e-3a1464db20-14104286384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1139" y="1476000"/>
            <a:ext cx="704078" cy="792088"/>
          </a:xfrm>
          <a:prstGeom prst="rect">
            <a:avLst/>
          </a:prstGeom>
        </p:spPr>
      </p:pic>
      <p:pic>
        <p:nvPicPr>
          <p:cNvPr id="17" name="Bildobjekt 16" descr="TIFF.t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4247" y="468000"/>
            <a:ext cx="1008112" cy="969634"/>
          </a:xfrm>
          <a:prstGeom prst="rect">
            <a:avLst/>
          </a:prstGeom>
        </p:spPr>
      </p:pic>
      <p:pic>
        <p:nvPicPr>
          <p:cNvPr id="1026" name="Picture 2" descr="L:\1. Hårddisken stationär dator\Föreningar\EFSA\Eriksbergs fesk o skaldjursakademi\Aktiviteter\5. Aktiviteter 2016\Skärgårdslinjen 5 juni\DSC_026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85002">
            <a:off x="5380137" y="405291"/>
            <a:ext cx="1278075" cy="1509157"/>
          </a:xfrm>
          <a:prstGeom prst="rect">
            <a:avLst/>
          </a:prstGeom>
          <a:noFill/>
        </p:spPr>
      </p:pic>
      <p:sp>
        <p:nvSpPr>
          <p:cNvPr id="18" name="textruta 17"/>
          <p:cNvSpPr txBox="1"/>
          <p:nvPr/>
        </p:nvSpPr>
        <p:spPr>
          <a:xfrm rot="20731395">
            <a:off x="6662442" y="1955881"/>
            <a:ext cx="556563" cy="13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00" dirty="0" smtClean="0">
                <a:solidFill>
                  <a:schemeClr val="bg1"/>
                </a:solidFill>
              </a:rPr>
              <a:t>Foto. Lennart Börjesson</a:t>
            </a:r>
            <a:endParaRPr lang="sv-SE" sz="300" dirty="0">
              <a:solidFill>
                <a:schemeClr val="bg1"/>
              </a:solidFill>
            </a:endParaRPr>
          </a:p>
        </p:txBody>
      </p:sp>
      <p:pic>
        <p:nvPicPr>
          <p:cNvPr id="1029" name="Picture 5" descr="C:\Users\Lennart\Desktop\thumb_img_6472_copy-5487040c88f36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823" y="1404000"/>
            <a:ext cx="1306192" cy="864096"/>
          </a:xfrm>
          <a:prstGeom prst="rect">
            <a:avLst/>
          </a:prstGeom>
          <a:noFill/>
        </p:spPr>
      </p:pic>
      <p:pic>
        <p:nvPicPr>
          <p:cNvPr id="2" name="Picture 2" descr="L:\1. Hårddisken stationär dator\Lennart\Eriksbergsmetet\2017\Loggor\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2519" y="162124"/>
            <a:ext cx="1656184" cy="781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3089</TotalTime>
  <Words>108</Words>
  <Application>Microsoft Office PowerPoint</Application>
  <PresentationFormat>Anpassad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leob73</dc:creator>
  <cp:lastModifiedBy>Windows User</cp:lastModifiedBy>
  <cp:revision>123</cp:revision>
  <dcterms:created xsi:type="dcterms:W3CDTF">2014-01-12T19:33:41Z</dcterms:created>
  <dcterms:modified xsi:type="dcterms:W3CDTF">2017-06-13T20:36:09Z</dcterms:modified>
</cp:coreProperties>
</file>