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818" y="5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A1EC-70B5-4461-8B04-7AAC22D8D4F2}" type="datetimeFigureOut">
              <a:rPr lang="sv-SE" smtClean="0"/>
              <a:pPr/>
              <a:t>2018-01-18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5AF9-AE2A-4C05-9919-C9E9FAADA69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eriksbergs-efsa.se/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TIFF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00" y="432000"/>
            <a:ext cx="1048117" cy="1008112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252239" y="1674292"/>
            <a:ext cx="7128792" cy="912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INBJUDAN TILL EN INTRESSANT PROVNING</a:t>
            </a:r>
          </a:p>
          <a:p>
            <a:pPr algn="ctr"/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EN </a:t>
            </a:r>
            <a:r>
              <a:rPr lang="sv-SE" sz="2000" b="1" dirty="0" smtClean="0">
                <a:solidFill>
                  <a:schemeClr val="accent1">
                    <a:lumMod val="75000"/>
                  </a:schemeClr>
                </a:solidFill>
              </a:rPr>
              <a:t>SPÄNNANDE  VINPROVNING MED MATS BURNETS</a:t>
            </a:r>
          </a:p>
          <a:p>
            <a:pPr algn="ctr"/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Vi provar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räkor med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en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riktigt spännande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vinprovning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där vi provar lite </a:t>
            </a:r>
            <a:endParaRPr lang="sv-S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olika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viner som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presenteras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av  Mats Burnerts, lagledare för Sveriges </a:t>
            </a:r>
            <a:endParaRPr lang="sv-SE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landslag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2017 till VM i blindprovning av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viner, där de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tog guldmedaljen.</a:t>
            </a:r>
          </a:p>
          <a:p>
            <a:pPr algn="ctr"/>
            <a:r>
              <a:rPr lang="sv-SE" sz="13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r>
              <a:rPr lang="sv-SE" sz="13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Typ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av aktivitet.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	Räkor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tillsammans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med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Vin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och du kommer att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			bli mätt.</a:t>
            </a:r>
            <a:endParaRPr lang="sv-SE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   Datum</a:t>
            </a:r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.  	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OBS!!!</a:t>
            </a:r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Lördag 3 mars</a:t>
            </a:r>
            <a:endParaRPr lang="sv-SE" sz="16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Starttid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.		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19.00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Beräknad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sluttid.	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???</a:t>
            </a:r>
            <a:endParaRPr lang="sv-SE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Plats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för aktivitetsstart.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Vinkällaren. Snickeriet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. Östra Eriksbergsgatan 20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			(nordöstra hörnet mot höghuset)</a:t>
            </a:r>
            <a:endParaRPr lang="sv-SE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Max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. antal platser.		</a:t>
            </a:r>
            <a:r>
              <a:rPr lang="sv-SE" b="1" u="sng" dirty="0" smtClean="0">
                <a:solidFill>
                  <a:srgbClr val="FF0000"/>
                </a:solidFill>
              </a:rPr>
              <a:t>Begränsat till  </a:t>
            </a:r>
            <a:r>
              <a:rPr lang="sv-SE" b="1" u="sng" dirty="0" smtClean="0">
                <a:solidFill>
                  <a:srgbClr val="FF0000"/>
                </a:solidFill>
              </a:rPr>
              <a:t>40 </a:t>
            </a:r>
            <a:r>
              <a:rPr lang="sv-SE" b="1" u="sng" dirty="0" smtClean="0">
                <a:solidFill>
                  <a:srgbClr val="FF0000"/>
                </a:solidFill>
              </a:rPr>
              <a:t>platser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Kriterier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 	  	</a:t>
            </a:r>
            <a:r>
              <a:rPr lang="sv-SE" sz="16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smtClean="0">
                <a:solidFill>
                  <a:srgbClr val="FF0000"/>
                </a:solidFill>
              </a:rPr>
              <a:t>Anmälan senast 15 februari </a:t>
            </a:r>
            <a:endParaRPr lang="sv-SE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b="1" i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r>
              <a:rPr lang="sv-SE" sz="1600" b="1" i="1" dirty="0" smtClean="0">
                <a:solidFill>
                  <a:srgbClr val="FF0000"/>
                </a:solidFill>
              </a:rPr>
              <a:t>OBS! Först </a:t>
            </a:r>
            <a:r>
              <a:rPr lang="sv-SE" sz="1600" b="1" i="1" dirty="0">
                <a:solidFill>
                  <a:srgbClr val="FF0000"/>
                </a:solidFill>
              </a:rPr>
              <a:t>till </a:t>
            </a:r>
            <a:r>
              <a:rPr lang="sv-SE" sz="1600" b="1" i="1" dirty="0" smtClean="0">
                <a:solidFill>
                  <a:srgbClr val="FF0000"/>
                </a:solidFill>
              </a:rPr>
              <a:t>kvarn….  </a:t>
            </a:r>
            <a:endParaRPr lang="sv-SE" sz="1600" i="1" dirty="0">
              <a:solidFill>
                <a:srgbClr val="FF0000"/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Förtäring </a:t>
            </a:r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som ingår.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	Räkor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med tillbehör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			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utvalda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viner (vinprovning) från Systembolagets</a:t>
            </a:r>
          </a:p>
          <a:p>
            <a:r>
              <a:rPr lang="sv-SE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		sortiment. </a:t>
            </a: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  <a:endParaRPr lang="sv-SE" sz="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Pris/person</a:t>
            </a:r>
            <a:r>
              <a:rPr lang="sv-SE" sz="1600" b="1" dirty="0">
                <a:solidFill>
                  <a:schemeClr val="accent1">
                    <a:lumMod val="75000"/>
                  </a:schemeClr>
                </a:solidFill>
              </a:rPr>
              <a:t>.		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450:-/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pers. 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 ( Efsa subventionerar med 70 kr/p)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			</a:t>
            </a:r>
          </a:p>
          <a:p>
            <a:endParaRPr lang="sv-SE" sz="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			När ni fått bekräftelse på att ni kommit med </a:t>
            </a:r>
          </a:p>
          <a:p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			sätts betalningen omgående in på vårt </a:t>
            </a:r>
          </a:p>
          <a:p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			bankgiro. 124-7162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v-SE" sz="1600" b="1" dirty="0" smtClean="0">
                <a:solidFill>
                  <a:schemeClr val="accent1">
                    <a:lumMod val="75000"/>
                  </a:schemeClr>
                </a:solidFill>
              </a:rPr>
              <a:t>om er anmälan skall gälla.      </a:t>
            </a:r>
            <a:r>
              <a:rPr lang="sv-SE" sz="16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</a:t>
            </a:r>
          </a:p>
          <a:p>
            <a:pPr algn="ctr"/>
            <a:endParaRPr lang="sv-SE" sz="500" b="1" i="1" dirty="0" smtClean="0">
              <a:solidFill>
                <a:srgbClr val="FF0000"/>
              </a:solidFill>
            </a:endParaRPr>
          </a:p>
          <a:p>
            <a:pPr algn="ctr"/>
            <a:endParaRPr lang="sv-SE" b="1" i="1" dirty="0" smtClean="0">
              <a:solidFill>
                <a:srgbClr val="FF0000"/>
              </a:solidFill>
            </a:endParaRPr>
          </a:p>
          <a:p>
            <a:pPr algn="ctr"/>
            <a:r>
              <a:rPr lang="sv-SE" b="1" i="1" dirty="0" smtClean="0">
                <a:solidFill>
                  <a:srgbClr val="FF0000"/>
                </a:solidFill>
              </a:rPr>
              <a:t>OBS </a:t>
            </a:r>
            <a:r>
              <a:rPr lang="sv-SE" b="1" i="1" dirty="0" smtClean="0">
                <a:solidFill>
                  <a:srgbClr val="FF0000"/>
                </a:solidFill>
              </a:rPr>
              <a:t>! Endast för medlemmar. OBS !</a:t>
            </a:r>
          </a:p>
          <a:p>
            <a:endParaRPr lang="sv-SE" sz="700" b="1" dirty="0" smtClean="0">
              <a:solidFill>
                <a:srgbClr val="FF0000"/>
              </a:solidFill>
            </a:endParaRPr>
          </a:p>
          <a:p>
            <a:pPr algn="ctr"/>
            <a:r>
              <a:rPr lang="sv-SE" sz="1600" b="1" dirty="0" smtClean="0">
                <a:solidFill>
                  <a:srgbClr val="FF0000"/>
                </a:solidFill>
              </a:rPr>
              <a:t>Medlemsavgiften 200:-/person för </a:t>
            </a:r>
            <a:r>
              <a:rPr lang="sv-SE" sz="1600" b="1" dirty="0" smtClean="0">
                <a:solidFill>
                  <a:srgbClr val="FF0000"/>
                </a:solidFill>
              </a:rPr>
              <a:t>2018 </a:t>
            </a:r>
            <a:r>
              <a:rPr lang="sv-SE" sz="1500" b="1" dirty="0" smtClean="0">
                <a:solidFill>
                  <a:srgbClr val="FF0000"/>
                </a:solidFill>
              </a:rPr>
              <a:t>måste ha kommit oss tillhanda </a:t>
            </a:r>
          </a:p>
          <a:p>
            <a:pPr algn="ctr"/>
            <a:r>
              <a:rPr lang="sv-SE" sz="1500" b="1" dirty="0" smtClean="0">
                <a:solidFill>
                  <a:srgbClr val="FF0000"/>
                </a:solidFill>
              </a:rPr>
              <a:t>innan er anmälan gäller.  </a:t>
            </a:r>
            <a:endParaRPr lang="sv-SE" sz="1500" b="1" dirty="0" smtClean="0">
              <a:solidFill>
                <a:srgbClr val="FF0000"/>
              </a:solidFill>
            </a:endParaRPr>
          </a:p>
          <a:p>
            <a:pPr algn="ctr"/>
            <a:r>
              <a:rPr lang="sv-SE" sz="1500" b="1" dirty="0" smtClean="0">
                <a:solidFill>
                  <a:srgbClr val="FF0000"/>
                </a:solidFill>
              </a:rPr>
              <a:t> </a:t>
            </a:r>
            <a:endParaRPr lang="sv-SE" sz="1500" b="1" dirty="0" smtClean="0">
              <a:solidFill>
                <a:srgbClr val="FF0000"/>
              </a:solidFill>
            </a:endParaRPr>
          </a:p>
          <a:p>
            <a:endParaRPr lang="sv-SE" sz="600" dirty="0">
              <a:solidFill>
                <a:srgbClr val="FF0000"/>
              </a:solidFill>
            </a:endParaRPr>
          </a:p>
          <a:p>
            <a:pPr algn="ctr"/>
            <a:r>
              <a:rPr lang="sv-SE" sz="1600" b="1" u="sng" dirty="0" smtClean="0">
                <a:solidFill>
                  <a:srgbClr val="FF0000"/>
                </a:solidFill>
              </a:rPr>
              <a:t>Anmälan endast genom hemsidan.</a:t>
            </a:r>
            <a:r>
              <a:rPr lang="sv-SE" sz="1600" dirty="0" smtClean="0">
                <a:solidFill>
                  <a:srgbClr val="FF0000"/>
                </a:solidFill>
              </a:rPr>
              <a:t>   </a:t>
            </a:r>
            <a:r>
              <a:rPr lang="sv-SE" sz="1600" dirty="0" err="1" smtClean="0">
                <a:hlinkClick r:id="rId3"/>
              </a:rPr>
              <a:t>www.eriksbergs-efsa.se</a:t>
            </a:r>
            <a:endParaRPr lang="sv-SE" sz="1600" dirty="0" smtClean="0">
              <a:solidFill>
                <a:srgbClr val="3333FF"/>
              </a:solidFill>
            </a:endParaRPr>
          </a:p>
          <a:p>
            <a:r>
              <a:rPr lang="sv-SE" sz="2800" dirty="0" smtClean="0">
                <a:solidFill>
                  <a:srgbClr val="FF0000"/>
                </a:solidFill>
              </a:rPr>
              <a:t> </a:t>
            </a:r>
            <a:endParaRPr lang="sv-SE" dirty="0"/>
          </a:p>
        </p:txBody>
      </p:sp>
      <p:cxnSp>
        <p:nvCxnSpPr>
          <p:cNvPr id="6" name="Rak 5"/>
          <p:cNvCxnSpPr/>
          <p:nvPr/>
        </p:nvCxnSpPr>
        <p:spPr>
          <a:xfrm>
            <a:off x="108000" y="10368000"/>
            <a:ext cx="7236000" cy="0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</a:ln>
          <a:effectLst>
            <a:outerShdw blurRad="139700" dist="38100" dir="15780000" algn="ctr" rotWithShape="0">
              <a:srgbClr val="000000">
                <a:alpha val="5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6"/>
          <p:cNvCxnSpPr/>
          <p:nvPr/>
        </p:nvCxnSpPr>
        <p:spPr>
          <a:xfrm>
            <a:off x="252239" y="1314252"/>
            <a:ext cx="0" cy="9145016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</a:ln>
          <a:effectLst>
            <a:outerShdw blurRad="139700" dist="38100" dir="1620000" algn="ctr" rotWithShape="0">
              <a:srgbClr val="000000">
                <a:alpha val="5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1332359" y="378148"/>
            <a:ext cx="6048672" cy="0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</a:ln>
          <a:effectLst>
            <a:outerShdw blurRad="139700" dist="38100" dir="5040000" algn="ctr" rotWithShape="0">
              <a:srgbClr val="000000">
                <a:alpha val="5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>
            <a:off x="7309023" y="306140"/>
            <a:ext cx="0" cy="10153128"/>
          </a:xfrm>
          <a:prstGeom prst="line">
            <a:avLst/>
          </a:prstGeom>
          <a:ln w="34925">
            <a:solidFill>
              <a:schemeClr val="bg1">
                <a:lumMod val="85000"/>
              </a:schemeClr>
            </a:solidFill>
          </a:ln>
          <a:effectLst>
            <a:outerShdw blurRad="139700" dist="38100" dir="9120000" algn="ctr" rotWithShape="0">
              <a:srgbClr val="000000">
                <a:alpha val="58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1908423" y="1602284"/>
            <a:ext cx="115929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>
                <a:solidFill>
                  <a:schemeClr val="bg1"/>
                </a:solidFill>
              </a:rPr>
              <a:t>Anna Martinsson</a:t>
            </a:r>
          </a:p>
          <a:p>
            <a:pPr algn="ctr"/>
            <a:r>
              <a:rPr lang="sv-SE" sz="1100" dirty="0" smtClean="0">
                <a:solidFill>
                  <a:schemeClr val="bg1"/>
                </a:solidFill>
              </a:rPr>
              <a:t>Savolax</a:t>
            </a:r>
            <a:endParaRPr lang="sv-SE" sz="11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Inter-Service\Desktop\Räka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266628">
            <a:off x="467912" y="1827202"/>
            <a:ext cx="1080120" cy="380202"/>
          </a:xfrm>
          <a:prstGeom prst="rect">
            <a:avLst/>
          </a:prstGeom>
          <a:noFill/>
        </p:spPr>
      </p:pic>
      <p:pic>
        <p:nvPicPr>
          <p:cNvPr id="1027" name="Picture 3" descr="C:\Users\Inter-Service\Desktop\Räka 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4527" y="666180"/>
            <a:ext cx="2069183" cy="1325810"/>
          </a:xfrm>
          <a:prstGeom prst="rect">
            <a:avLst/>
          </a:prstGeom>
          <a:noFill/>
        </p:spPr>
      </p:pic>
      <p:pic>
        <p:nvPicPr>
          <p:cNvPr id="1028" name="Picture 4" descr="C:\Users\Inter-Service\Desktop\Räka 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79973">
            <a:off x="5076775" y="666180"/>
            <a:ext cx="2037380" cy="1212726"/>
          </a:xfrm>
          <a:prstGeom prst="rect">
            <a:avLst/>
          </a:prstGeom>
          <a:noFill/>
        </p:spPr>
      </p:pic>
      <p:pic>
        <p:nvPicPr>
          <p:cNvPr id="1029" name="Picture 5" descr="C:\Users\Inter-Service\Desktop\Räka 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2359" y="522163"/>
            <a:ext cx="1534070" cy="1030461"/>
          </a:xfrm>
          <a:prstGeom prst="rect">
            <a:avLst/>
          </a:prstGeom>
          <a:noFill/>
        </p:spPr>
      </p:pic>
      <p:pic>
        <p:nvPicPr>
          <p:cNvPr id="1030" name="Picture 6" descr="C:\Users\Inter-Service\Desktop\Räka 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865567">
            <a:off x="4668086" y="4034381"/>
            <a:ext cx="1716098" cy="696002"/>
          </a:xfrm>
          <a:prstGeom prst="rect">
            <a:avLst/>
          </a:prstGeom>
          <a:noFill/>
        </p:spPr>
      </p:pic>
      <p:pic>
        <p:nvPicPr>
          <p:cNvPr id="1031" name="Picture 7" descr="C:\Users\Inter-Service\Desktop\Räka 7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6255" y="7434932"/>
            <a:ext cx="1944216" cy="1381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3538</TotalTime>
  <Words>52</Words>
  <Application>Microsoft Office PowerPoint</Application>
  <PresentationFormat>Anpassad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leob73</dc:creator>
  <cp:lastModifiedBy>Inter-Service .</cp:lastModifiedBy>
  <cp:revision>120</cp:revision>
  <dcterms:created xsi:type="dcterms:W3CDTF">2014-01-12T19:33:41Z</dcterms:created>
  <dcterms:modified xsi:type="dcterms:W3CDTF">2018-01-18T21:25:43Z</dcterms:modified>
</cp:coreProperties>
</file>